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1"/>
  </p:sldMasterIdLst>
  <p:notesMasterIdLst>
    <p:notesMasterId r:id="rId9"/>
  </p:notesMasterIdLst>
  <p:sldIdLst>
    <p:sldId id="256" r:id="rId2"/>
    <p:sldId id="257" r:id="rId3"/>
    <p:sldId id="258" r:id="rId4"/>
    <p:sldId id="269" r:id="rId5"/>
    <p:sldId id="270" r:id="rId6"/>
    <p:sldId id="27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2" autoAdjust="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F5EAA-80A7-4982-94E0-1D66883F1935}"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EE1C3-E542-49D0-8465-474700FE36B1}" type="slidenum">
              <a:rPr lang="en-US" smtClean="0"/>
              <a:t>‹#›</a:t>
            </a:fld>
            <a:endParaRPr lang="en-US"/>
          </a:p>
        </p:txBody>
      </p:sp>
    </p:spTree>
    <p:extLst>
      <p:ext uri="{BB962C8B-B14F-4D97-AF65-F5344CB8AC3E}">
        <p14:creationId xmlns:p14="http://schemas.microsoft.com/office/powerpoint/2010/main" val="870982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EE1C3-E542-49D0-8465-474700FE36B1}" type="slidenum">
              <a:rPr lang="en-US" smtClean="0"/>
              <a:t>1</a:t>
            </a:fld>
            <a:endParaRPr lang="en-US"/>
          </a:p>
        </p:txBody>
      </p:sp>
    </p:spTree>
    <p:extLst>
      <p:ext uri="{BB962C8B-B14F-4D97-AF65-F5344CB8AC3E}">
        <p14:creationId xmlns:p14="http://schemas.microsoft.com/office/powerpoint/2010/main" val="277621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EE1C3-E542-49D0-8465-474700FE36B1}" type="slidenum">
              <a:rPr lang="en-US" smtClean="0"/>
              <a:t>2</a:t>
            </a:fld>
            <a:endParaRPr lang="en-US"/>
          </a:p>
        </p:txBody>
      </p:sp>
    </p:spTree>
    <p:extLst>
      <p:ext uri="{BB962C8B-B14F-4D97-AF65-F5344CB8AC3E}">
        <p14:creationId xmlns:p14="http://schemas.microsoft.com/office/powerpoint/2010/main" val="20631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821EA2-0698-4D51-96F3-F338013AA0F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10419104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21EA2-0698-4D51-96F3-F338013AA0F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302732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21EA2-0698-4D51-96F3-F338013AA0F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2366768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21EA2-0698-4D51-96F3-F338013AA0F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46856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821EA2-0698-4D51-96F3-F338013AA0F6}"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76621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821EA2-0698-4D51-96F3-F338013AA0F6}"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366921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821EA2-0698-4D51-96F3-F338013AA0F6}"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334670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821EA2-0698-4D51-96F3-F338013AA0F6}"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243124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821EA2-0698-4D51-96F3-F338013AA0F6}"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356909486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821EA2-0698-4D51-96F3-F338013AA0F6}"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20973328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821EA2-0698-4D51-96F3-F338013AA0F6}"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D12B7-35A1-42FD-9809-353FEC32ABB7}" type="slidenum">
              <a:rPr lang="en-US" smtClean="0"/>
              <a:t>‹#›</a:t>
            </a:fld>
            <a:endParaRPr lang="en-US"/>
          </a:p>
        </p:txBody>
      </p:sp>
    </p:spTree>
    <p:extLst>
      <p:ext uri="{BB962C8B-B14F-4D97-AF65-F5344CB8AC3E}">
        <p14:creationId xmlns:p14="http://schemas.microsoft.com/office/powerpoint/2010/main" val="19336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21EA2-0698-4D51-96F3-F338013AA0F6}" type="datetimeFigureOut">
              <a:rPr lang="en-US" smtClean="0"/>
              <a:t>11/22/2022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D12B7-35A1-42FD-9809-353FEC32ABB7}" type="slidenum">
              <a:rPr lang="en-US" smtClean="0"/>
              <a:t>‹#›</a:t>
            </a:fld>
            <a:endParaRPr lang="en-US"/>
          </a:p>
        </p:txBody>
      </p:sp>
    </p:spTree>
    <p:extLst>
      <p:ext uri="{BB962C8B-B14F-4D97-AF65-F5344CB8AC3E}">
        <p14:creationId xmlns:p14="http://schemas.microsoft.com/office/powerpoint/2010/main" val="620272084"/>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1296" y="986971"/>
            <a:ext cx="9144000" cy="2505885"/>
          </a:xfrm>
          <a:solidFill>
            <a:schemeClr val="accent1">
              <a:lumMod val="40000"/>
              <a:lumOff val="60000"/>
            </a:schemeClr>
          </a:solidFill>
          <a:ln w="38100">
            <a:solidFill>
              <a:schemeClr val="accent1">
                <a:lumMod val="50000"/>
              </a:schemeClr>
            </a:solidFill>
          </a:ln>
        </p:spPr>
        <p:txBody>
          <a:bodyPr anchor="ctr">
            <a:normAutofit fontScale="90000"/>
          </a:bodyPr>
          <a:lstStyle/>
          <a:p>
            <a:r>
              <a:rPr lang="en-US" cap="none" dirty="0" smtClean="0">
                <a:solidFill>
                  <a:schemeClr val="tx1"/>
                </a:solidFill>
                <a:latin typeface="Times New Roman" panose="02020603050405020304" pitchFamily="18" charset="0"/>
                <a:cs typeface="Times New Roman" panose="02020603050405020304" pitchFamily="18" charset="0"/>
              </a:rPr>
              <a:t>The Impact of Early Marriage on Literacy and Education Attainment in Africa</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82194" y="3793108"/>
            <a:ext cx="9144000" cy="1655762"/>
          </a:xfrm>
          <a:ln>
            <a:noFill/>
          </a:ln>
        </p:spPr>
        <p:txBody>
          <a:bodyPr>
            <a:normAutofit/>
          </a:bodyPr>
          <a:lstStyle/>
          <a:p>
            <a:r>
              <a:rPr lang="en-US" sz="3200" cap="none" dirty="0" smtClean="0">
                <a:latin typeface="Times New Roman" panose="02020603050405020304" pitchFamily="18" charset="0"/>
                <a:cs typeface="Times New Roman" panose="02020603050405020304" pitchFamily="18" charset="0"/>
              </a:rPr>
              <a:t>By: Lara Baltaji</a:t>
            </a:r>
            <a:endParaRPr lang="en-US" sz="3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664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78" y="242295"/>
            <a:ext cx="10515600" cy="1325563"/>
          </a:xfrm>
          <a:solidFill>
            <a:schemeClr val="accent1">
              <a:lumMod val="40000"/>
              <a:lumOff val="60000"/>
            </a:schemeClr>
          </a:solidFill>
          <a:ln w="38100">
            <a:solidFill>
              <a:schemeClr val="accent1">
                <a:lumMod val="50000"/>
              </a:schemeClr>
            </a:solidFill>
          </a:ln>
        </p:spPr>
        <p:txBody>
          <a:bodyPr>
            <a:normAutofit/>
          </a:bodyPr>
          <a:lstStyle/>
          <a:p>
            <a:pPr algn="ctr"/>
            <a:r>
              <a:rPr lang="en-US" sz="5400" cap="none" dirty="0" smtClean="0">
                <a:solidFill>
                  <a:schemeClr val="tx1"/>
                </a:solidFill>
                <a:latin typeface="Times New Roman" panose="02020603050405020304" pitchFamily="18" charset="0"/>
                <a:cs typeface="Times New Roman" panose="02020603050405020304" pitchFamily="18" charset="0"/>
              </a:rPr>
              <a:t>Big Idea</a:t>
            </a:r>
            <a:endParaRPr lang="en-US" sz="5400" cap="none"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378" y="1828432"/>
            <a:ext cx="10576434" cy="4543339"/>
          </a:xfrm>
        </p:spPr>
        <p:txBody>
          <a:bodyPr anchor="t">
            <a:noAutofit/>
          </a:bodyPr>
          <a:lstStyle/>
          <a:p>
            <a:pPr marL="0" indent="0" algn="just">
              <a:buNone/>
            </a:pPr>
            <a:r>
              <a:rPr lang="en-US" sz="2600" dirty="0" smtClean="0">
                <a:latin typeface="Times New Roman" panose="02020603050405020304" pitchFamily="18" charset="0"/>
                <a:cs typeface="Times New Roman" panose="02020603050405020304" pitchFamily="18" charset="0"/>
              </a:rPr>
              <a:t>While 96% of countries have laws that identify the legal age for marriage, </a:t>
            </a:r>
            <a:r>
              <a:rPr lang="en-US" sz="2600" b="1" dirty="0" smtClean="0">
                <a:latin typeface="Times New Roman" panose="02020603050405020304" pitchFamily="18" charset="0"/>
                <a:cs typeface="Times New Roman" panose="02020603050405020304" pitchFamily="18" charset="0"/>
              </a:rPr>
              <a:t>there are still countries that do not specify a minimum age </a:t>
            </a:r>
            <a:r>
              <a:rPr lang="en-US" sz="2600" dirty="0" smtClean="0">
                <a:latin typeface="Times New Roman" panose="02020603050405020304" pitchFamily="18" charset="0"/>
                <a:cs typeface="Times New Roman" panose="02020603050405020304" pitchFamily="18" charset="0"/>
              </a:rPr>
              <a:t>and most are </a:t>
            </a:r>
            <a:r>
              <a:rPr lang="en-US" sz="2600" b="1" dirty="0" smtClean="0">
                <a:latin typeface="Times New Roman" panose="02020603050405020304" pitchFamily="18" charset="0"/>
                <a:cs typeface="Times New Roman" panose="02020603050405020304" pitchFamily="18" charset="0"/>
              </a:rPr>
              <a:t>African countries</a:t>
            </a:r>
            <a:r>
              <a:rPr lang="en-US" sz="2600" dirty="0" smtClean="0">
                <a:latin typeface="Times New Roman" panose="02020603050405020304" pitchFamily="18" charset="0"/>
                <a:cs typeface="Times New Roman" panose="02020603050405020304" pitchFamily="18" charset="0"/>
              </a:rPr>
              <a:t>. According to the UN, </a:t>
            </a:r>
            <a:r>
              <a:rPr lang="en-US" sz="2600" dirty="0">
                <a:latin typeface="Times New Roman" panose="02020603050405020304" pitchFamily="18" charset="0"/>
                <a:cs typeface="Times New Roman" panose="02020603050405020304" pitchFamily="18" charset="0"/>
              </a:rPr>
              <a:t>e</a:t>
            </a:r>
            <a:r>
              <a:rPr lang="en-US" sz="2600" dirty="0" smtClean="0">
                <a:latin typeface="Times New Roman" panose="02020603050405020304" pitchFamily="18" charset="0"/>
                <a:cs typeface="Times New Roman" panose="02020603050405020304" pitchFamily="18" charset="0"/>
              </a:rPr>
              <a:t>ven some countries that do have </a:t>
            </a:r>
            <a:r>
              <a:rPr lang="en-US" sz="2600" dirty="0" smtClean="0">
                <a:latin typeface="Times New Roman" panose="02020603050405020304" pitchFamily="18" charset="0"/>
                <a:cs typeface="Times New Roman" panose="02020603050405020304" pitchFamily="18" charset="0"/>
              </a:rPr>
              <a:t>laws grant exemptions using require </a:t>
            </a:r>
            <a:r>
              <a:rPr lang="en-US" sz="2600" dirty="0" smtClean="0">
                <a:latin typeface="Times New Roman" panose="02020603050405020304" pitchFamily="18" charset="0"/>
                <a:cs typeface="Times New Roman" panose="02020603050405020304" pitchFamily="18" charset="0"/>
              </a:rPr>
              <a:t>courts or parental permission to </a:t>
            </a:r>
            <a:r>
              <a:rPr lang="en-US" sz="2600" b="1" dirty="0" smtClean="0">
                <a:latin typeface="Times New Roman" panose="02020603050405020304" pitchFamily="18" charset="0"/>
                <a:cs typeface="Times New Roman" panose="02020603050405020304" pitchFamily="18" charset="0"/>
              </a:rPr>
              <a:t>let minors to wed</a:t>
            </a:r>
            <a:r>
              <a:rPr lang="en-US" sz="2600" dirty="0" smtClean="0">
                <a:latin typeface="Times New Roman" panose="02020603050405020304" pitchFamily="18" charset="0"/>
                <a:cs typeface="Times New Roman" panose="02020603050405020304" pitchFamily="18" charset="0"/>
              </a:rPr>
              <a:t>.  Early marriage not only exposes girls to sexual exploitation and violence, but it also </a:t>
            </a:r>
            <a:r>
              <a:rPr lang="en-US" sz="2600" b="1" dirty="0" smtClean="0">
                <a:latin typeface="Times New Roman" panose="02020603050405020304" pitchFamily="18" charset="0"/>
                <a:cs typeface="Times New Roman" panose="02020603050405020304" pitchFamily="18" charset="0"/>
              </a:rPr>
              <a:t>denies their right of education </a:t>
            </a:r>
            <a:r>
              <a:rPr lang="en-US" sz="2600" dirty="0" smtClean="0">
                <a:latin typeface="Times New Roman" panose="02020603050405020304" pitchFamily="18" charset="0"/>
                <a:cs typeface="Times New Roman" panose="02020603050405020304" pitchFamily="18" charset="0"/>
              </a:rPr>
              <a:t>and future opportunities. Therefore, countries that are suffering from low educational level of women must enforce policies that specify a minimum age for marriage (at least 18) and which allow no exemptions.</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3951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 y="1612"/>
            <a:ext cx="11029616" cy="1013800"/>
          </a:xfrm>
        </p:spPr>
        <p:txBody>
          <a:bodyPr>
            <a:normAutofit/>
          </a:bodyPr>
          <a:lstStyle/>
          <a:p>
            <a:r>
              <a:rPr lang="en-US" sz="6000" cap="none" dirty="0" smtClean="0">
                <a:solidFill>
                  <a:schemeClr val="tx1"/>
                </a:solidFill>
                <a:latin typeface="Times New Roman" panose="02020603050405020304" pitchFamily="18" charset="0"/>
                <a:cs typeface="Times New Roman" panose="02020603050405020304" pitchFamily="18" charset="0"/>
              </a:rPr>
              <a:t>Storyboard</a:t>
            </a:r>
            <a:endParaRPr lang="en-US" sz="6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72955" y="1022842"/>
            <a:ext cx="11652508" cy="56706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2955" y="1022842"/>
            <a:ext cx="1494255" cy="523220"/>
          </a:xfrm>
          <a:prstGeom prst="rect">
            <a:avLst/>
          </a:prstGeom>
          <a:solidFill>
            <a:schemeClr val="accent1">
              <a:lumMod val="40000"/>
              <a:lumOff val="60000"/>
            </a:schemeClr>
          </a:solidFill>
          <a:ln w="38100">
            <a:solidFill>
              <a:schemeClr val="accent1">
                <a:lumMod val="50000"/>
              </a:schemeClr>
            </a:solidFill>
          </a:ln>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Problem</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443460" y="1022842"/>
            <a:ext cx="2978636" cy="523220"/>
          </a:xfrm>
          <a:prstGeom prst="rect">
            <a:avLst/>
          </a:prstGeom>
          <a:solidFill>
            <a:schemeClr val="accent1">
              <a:lumMod val="40000"/>
              <a:lumOff val="60000"/>
            </a:schemeClr>
          </a:solidFill>
          <a:ln w="38100">
            <a:solidFill>
              <a:schemeClr val="accent1">
                <a:lumMod val="50000"/>
              </a:schemeClr>
            </a:solidFill>
          </a:ln>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Problem Evidence</a:t>
            </a:r>
            <a:endParaRPr lang="en-US" sz="2800" b="1" dirty="0">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6443460" y="996287"/>
            <a:ext cx="17571" cy="5679867"/>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3691" y="1591992"/>
            <a:ext cx="5657793"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There are still a lot of countries with a very low education level for women and these same countries also have a very high early marriage rate for women (age below 18). </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6443460" y="1614550"/>
            <a:ext cx="541816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There is a strong </a:t>
            </a:r>
            <a:r>
              <a:rPr lang="en-US" dirty="0" smtClean="0">
                <a:latin typeface="Times New Roman" panose="02020603050405020304" pitchFamily="18" charset="0"/>
                <a:cs typeface="Times New Roman" panose="02020603050405020304" pitchFamily="18" charset="0"/>
              </a:rPr>
              <a:t>correlation </a:t>
            </a:r>
            <a:r>
              <a:rPr lang="en-US" dirty="0">
                <a:latin typeface="Times New Roman" panose="02020603050405020304" pitchFamily="18" charset="0"/>
                <a:cs typeface="Times New Roman" panose="02020603050405020304" pitchFamily="18" charset="0"/>
              </a:rPr>
              <a:t>between early marriage of women </a:t>
            </a:r>
            <a:r>
              <a:rPr lang="en-US" dirty="0" smtClean="0">
                <a:latin typeface="Times New Roman" panose="02020603050405020304" pitchFamily="18" charset="0"/>
                <a:cs typeface="Times New Roman" panose="02020603050405020304" pitchFamily="18" charset="0"/>
              </a:rPr>
              <a:t>and women educational </a:t>
            </a:r>
            <a:r>
              <a:rPr lang="en-US" dirty="0">
                <a:latin typeface="Times New Roman" panose="02020603050405020304" pitchFamily="18" charset="0"/>
                <a:cs typeface="Times New Roman" panose="02020603050405020304" pitchFamily="18" charset="0"/>
              </a:rPr>
              <a:t>level. </a:t>
            </a:r>
          </a:p>
        </p:txBody>
      </p:sp>
      <p:pic>
        <p:nvPicPr>
          <p:cNvPr id="10" name="Picture 9"/>
          <p:cNvPicPr>
            <a:picLocks noChangeAspect="1"/>
          </p:cNvPicPr>
          <p:nvPr/>
        </p:nvPicPr>
        <p:blipFill rotWithShape="1">
          <a:blip r:embed="rId2"/>
          <a:srcRect r="29432"/>
          <a:stretch/>
        </p:blipFill>
        <p:spPr>
          <a:xfrm>
            <a:off x="303691" y="2524544"/>
            <a:ext cx="6109034" cy="3610798"/>
          </a:xfrm>
          <a:prstGeom prst="rect">
            <a:avLst/>
          </a:prstGeom>
        </p:spPr>
      </p:pic>
      <p:pic>
        <p:nvPicPr>
          <p:cNvPr id="14" name="Picture 13"/>
          <p:cNvPicPr>
            <a:picLocks noChangeAspect="1"/>
          </p:cNvPicPr>
          <p:nvPr/>
        </p:nvPicPr>
        <p:blipFill>
          <a:blip r:embed="rId3"/>
          <a:stretch>
            <a:fillRect/>
          </a:stretch>
        </p:blipFill>
        <p:spPr>
          <a:xfrm>
            <a:off x="4225975" y="5386799"/>
            <a:ext cx="2186750" cy="1119676"/>
          </a:xfrm>
          <a:prstGeom prst="rect">
            <a:avLst/>
          </a:prstGeom>
        </p:spPr>
      </p:pic>
      <p:pic>
        <p:nvPicPr>
          <p:cNvPr id="15" name="Picture 14"/>
          <p:cNvPicPr>
            <a:picLocks noChangeAspect="1"/>
          </p:cNvPicPr>
          <p:nvPr/>
        </p:nvPicPr>
        <p:blipFill>
          <a:blip r:embed="rId4"/>
          <a:stretch>
            <a:fillRect/>
          </a:stretch>
        </p:blipFill>
        <p:spPr>
          <a:xfrm>
            <a:off x="6943007" y="2238478"/>
            <a:ext cx="4500480" cy="4359840"/>
          </a:xfrm>
          <a:prstGeom prst="rect">
            <a:avLst/>
          </a:prstGeom>
        </p:spPr>
      </p:pic>
    </p:spTree>
    <p:extLst>
      <p:ext uri="{BB962C8B-B14F-4D97-AF65-F5344CB8AC3E}">
        <p14:creationId xmlns:p14="http://schemas.microsoft.com/office/powerpoint/2010/main" val="948915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 y="-68030"/>
            <a:ext cx="11029616" cy="1013800"/>
          </a:xfrm>
        </p:spPr>
        <p:txBody>
          <a:bodyPr>
            <a:normAutofit/>
          </a:bodyPr>
          <a:lstStyle/>
          <a:p>
            <a:r>
              <a:rPr lang="en-US" sz="6000" cap="none" dirty="0" smtClean="0">
                <a:solidFill>
                  <a:schemeClr val="tx1"/>
                </a:solidFill>
                <a:latin typeface="Times New Roman" panose="02020603050405020304" pitchFamily="18" charset="0"/>
                <a:cs typeface="Times New Roman" panose="02020603050405020304" pitchFamily="18" charset="0"/>
              </a:rPr>
              <a:t>Storyboard</a:t>
            </a:r>
            <a:endParaRPr lang="en-US" sz="6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59225" y="769257"/>
            <a:ext cx="11652508" cy="59877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72955" y="758343"/>
            <a:ext cx="1453461" cy="523220"/>
          </a:xfrm>
          <a:prstGeom prst="rect">
            <a:avLst/>
          </a:prstGeom>
          <a:solidFill>
            <a:schemeClr val="accent1">
              <a:lumMod val="40000"/>
              <a:lumOff val="60000"/>
            </a:schemeClr>
          </a:solidFill>
          <a:ln w="38100">
            <a:solidFill>
              <a:schemeClr val="accent1">
                <a:lumMod val="50000"/>
              </a:schemeClr>
            </a:solidFill>
          </a:ln>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085479" y="763478"/>
            <a:ext cx="3116578" cy="523220"/>
          </a:xfrm>
          <a:prstGeom prst="rect">
            <a:avLst/>
          </a:prstGeom>
          <a:solidFill>
            <a:schemeClr val="accent1">
              <a:lumMod val="40000"/>
              <a:lumOff val="60000"/>
            </a:schemeClr>
          </a:solidFill>
          <a:ln w="38100">
            <a:solidFill>
              <a:schemeClr val="accent1">
                <a:lumMod val="50000"/>
              </a:schemeClr>
            </a:solidFill>
          </a:ln>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Solution Validation</a:t>
            </a:r>
            <a:endParaRPr lang="en-US" sz="2800" b="1" dirty="0">
              <a:latin typeface="Times New Roman" panose="02020603050405020304" pitchFamily="18" charset="0"/>
              <a:cs typeface="Times New Roman" panose="02020603050405020304" pitchFamily="18" charset="0"/>
            </a:endParaRPr>
          </a:p>
        </p:txBody>
      </p:sp>
      <p:cxnSp>
        <p:nvCxnSpPr>
          <p:cNvPr id="9" name="Straight Connector 8"/>
          <p:cNvCxnSpPr>
            <a:stCxn id="3" idx="0"/>
            <a:endCxn id="3" idx="2"/>
          </p:cNvCxnSpPr>
          <p:nvPr/>
        </p:nvCxnSpPr>
        <p:spPr>
          <a:xfrm>
            <a:off x="6085479" y="769257"/>
            <a:ext cx="0" cy="598770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59225" y="1342989"/>
            <a:ext cx="6027652" cy="5016758"/>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Early marriage should stop in all countries, especially countries suffering from a low level of education for women. </a:t>
            </a:r>
          </a:p>
          <a:p>
            <a:endParaRPr lang="en-US" sz="2000" dirty="0" smtClean="0">
              <a:latin typeface="Times New Roman" panose="02020603050405020304" pitchFamily="18" charset="0"/>
              <a:cs typeface="Times New Roman" panose="02020603050405020304" pitchFamily="18" charset="0"/>
            </a:endParaRPr>
          </a:p>
          <a:p>
            <a:r>
              <a:rPr lang="en-US" sz="2000" u="sng" dirty="0" smtClean="0">
                <a:latin typeface="Times New Roman" panose="02020603050405020304" pitchFamily="18" charset="0"/>
                <a:cs typeface="Times New Roman" panose="02020603050405020304" pitchFamily="18" charset="0"/>
              </a:rPr>
              <a:t>Details:</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first step is to enforce </a:t>
            </a:r>
            <a:r>
              <a:rPr lang="en-US" sz="2000" dirty="0">
                <a:latin typeface="Times New Roman" panose="02020603050405020304" pitchFamily="18" charset="0"/>
                <a:cs typeface="Times New Roman" panose="02020603050405020304" pitchFamily="18" charset="0"/>
              </a:rPr>
              <a:t>laws and policies that prohibit people under a specified age (at least 18) from getting married, and which allow no exceptions.</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second step is to raise general awareness of the issue and its massive effects. This could be done by inviting women and parents with changed views and victims of early marriage to speak of the matter.</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third step is to work on reducing sexism and promoting gender equality by empowering women and integrating them in public activities and politics.</a:t>
            </a:r>
          </a:p>
          <a:p>
            <a:endParaRPr lang="en-US"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085479" y="1390343"/>
            <a:ext cx="5812526" cy="1754326"/>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 2017, Bangladesh followed such an approach by enforcing a </a:t>
            </a:r>
            <a:r>
              <a:rPr lang="en-US" dirty="0">
                <a:latin typeface="Times New Roman" panose="02020603050405020304" pitchFamily="18" charset="0"/>
                <a:cs typeface="Times New Roman" panose="02020603050405020304" pitchFamily="18" charset="0"/>
              </a:rPr>
              <a:t>Child Marriage Restraint Act </a:t>
            </a:r>
            <a:r>
              <a:rPr lang="en-US" dirty="0" smtClean="0">
                <a:latin typeface="Times New Roman" panose="02020603050405020304" pitchFamily="18" charset="0"/>
                <a:cs typeface="Times New Roman" panose="02020603050405020304" pitchFamily="18" charset="0"/>
              </a:rPr>
              <a:t>that set the </a:t>
            </a:r>
            <a:r>
              <a:rPr lang="en-US" dirty="0">
                <a:latin typeface="Times New Roman" panose="02020603050405020304" pitchFamily="18" charset="0"/>
                <a:cs typeface="Times New Roman" panose="02020603050405020304" pitchFamily="18" charset="0"/>
              </a:rPr>
              <a:t>minimum age of marriage for women at 18 and for men at </a:t>
            </a:r>
            <a:r>
              <a:rPr lang="en-US" dirty="0" smtClean="0">
                <a:latin typeface="Times New Roman" panose="02020603050405020304" pitchFamily="18" charset="0"/>
                <a:cs typeface="Times New Roman" panose="02020603050405020304" pitchFamily="18" charset="0"/>
              </a:rPr>
              <a:t>21. This act positively </a:t>
            </a:r>
            <a:r>
              <a:rPr lang="en-US" dirty="0">
                <a:latin typeface="Times New Roman" panose="02020603050405020304" pitchFamily="18" charset="0"/>
                <a:cs typeface="Times New Roman" panose="02020603050405020304" pitchFamily="18" charset="0"/>
              </a:rPr>
              <a:t>influenced the overall educational level of </a:t>
            </a:r>
            <a:r>
              <a:rPr lang="en-US" dirty="0" smtClean="0">
                <a:latin typeface="Times New Roman" panose="02020603050405020304" pitchFamily="18" charset="0"/>
                <a:cs typeface="Times New Roman" panose="02020603050405020304" pitchFamily="18" charset="0"/>
              </a:rPr>
              <a:t>women where the average female enrollment in secondary schools increased from 75.22% in 2017 to 81.5% in 2020.</a:t>
            </a:r>
            <a:endParaRPr lang="en-US" dirty="0"/>
          </a:p>
        </p:txBody>
      </p:sp>
      <p:pic>
        <p:nvPicPr>
          <p:cNvPr id="12" name="Picture 11"/>
          <p:cNvPicPr>
            <a:picLocks noChangeAspect="1"/>
          </p:cNvPicPr>
          <p:nvPr/>
        </p:nvPicPr>
        <p:blipFill rotWithShape="1">
          <a:blip r:embed="rId2"/>
          <a:srcRect l="827" t="7294" r="1960"/>
          <a:stretch/>
        </p:blipFill>
        <p:spPr>
          <a:xfrm>
            <a:off x="6286877" y="3181985"/>
            <a:ext cx="5489864" cy="3475924"/>
          </a:xfrm>
          <a:prstGeom prst="rect">
            <a:avLst/>
          </a:prstGeom>
        </p:spPr>
      </p:pic>
    </p:spTree>
    <p:extLst>
      <p:ext uri="{BB962C8B-B14F-4D97-AF65-F5344CB8AC3E}">
        <p14:creationId xmlns:p14="http://schemas.microsoft.com/office/powerpoint/2010/main" val="896672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55" y="23830"/>
            <a:ext cx="11029616" cy="1013800"/>
          </a:xfrm>
        </p:spPr>
        <p:txBody>
          <a:bodyPr>
            <a:normAutofit/>
          </a:bodyPr>
          <a:lstStyle/>
          <a:p>
            <a:r>
              <a:rPr lang="en-US" sz="6000" cap="none" dirty="0" smtClean="0">
                <a:solidFill>
                  <a:schemeClr val="tx1"/>
                </a:solidFill>
                <a:latin typeface="Times New Roman" panose="02020603050405020304" pitchFamily="18" charset="0"/>
                <a:cs typeface="Times New Roman" panose="02020603050405020304" pitchFamily="18" charset="0"/>
              </a:rPr>
              <a:t>Storyboard</a:t>
            </a:r>
            <a:endParaRPr lang="en-US" sz="6000"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72955" y="996287"/>
            <a:ext cx="11652508" cy="56706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2955" y="996287"/>
            <a:ext cx="2879314" cy="523220"/>
          </a:xfrm>
          <a:prstGeom prst="rect">
            <a:avLst/>
          </a:prstGeom>
          <a:solidFill>
            <a:schemeClr val="accent1">
              <a:lumMod val="40000"/>
              <a:lumOff val="60000"/>
            </a:schemeClr>
          </a:solidFill>
          <a:ln w="38100">
            <a:solidFill>
              <a:schemeClr val="accent1">
                <a:lumMod val="50000"/>
              </a:schemeClr>
            </a:solidFill>
          </a:ln>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Recommendation</a:t>
            </a:r>
            <a:endParaRPr lang="en-US"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09609" y="1519507"/>
            <a:ext cx="11176000" cy="2092881"/>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African countries have long struggled with poverty and are still </a:t>
            </a:r>
            <a:r>
              <a:rPr lang="en-US" sz="2600" dirty="0" smtClean="0">
                <a:latin typeface="Times New Roman" panose="02020603050405020304" pitchFamily="18" charset="0"/>
                <a:cs typeface="Times New Roman" panose="02020603050405020304" pitchFamily="18" charset="0"/>
              </a:rPr>
              <a:t>struggling until this very day. While policies can be set to reduce early marriage, the challenge is in decreasing poverty which is often the reason why families marry off their daughters in the first place and the reason why parents prefer rich sons-in-law to assist them financially. </a:t>
            </a:r>
            <a:endParaRPr lang="en-US" sz="2600" dirty="0"/>
          </a:p>
        </p:txBody>
      </p:sp>
    </p:spTree>
    <p:extLst>
      <p:ext uri="{BB962C8B-B14F-4D97-AF65-F5344CB8AC3E}">
        <p14:creationId xmlns:p14="http://schemas.microsoft.com/office/powerpoint/2010/main" val="3081275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3718" y="145143"/>
            <a:ext cx="11909596" cy="65604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3718" y="174877"/>
            <a:ext cx="3255122" cy="523220"/>
          </a:xfrm>
          <a:prstGeom prst="rect">
            <a:avLst/>
          </a:prstGeom>
          <a:solidFill>
            <a:schemeClr val="accent1">
              <a:lumMod val="40000"/>
              <a:lumOff val="60000"/>
            </a:schemeClr>
          </a:solidFill>
          <a:ln w="38100">
            <a:solidFill>
              <a:schemeClr val="accent1">
                <a:lumMod val="50000"/>
              </a:schemeClr>
            </a:solidFill>
          </a:ln>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Tableau Storyboard</a:t>
            </a:r>
          </a:p>
        </p:txBody>
      </p:sp>
      <p:pic>
        <p:nvPicPr>
          <p:cNvPr id="12" name="Tableau - Assignment 4 - Exploratory Data Analysis 2022-10-10 22-55-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043" y="929694"/>
            <a:ext cx="10714718" cy="5544309"/>
          </a:xfrm>
          <a:prstGeom prst="rect">
            <a:avLst/>
          </a:prstGeom>
        </p:spPr>
      </p:pic>
    </p:spTree>
    <p:extLst>
      <p:ext uri="{BB962C8B-B14F-4D97-AF65-F5344CB8AC3E}">
        <p14:creationId xmlns:p14="http://schemas.microsoft.com/office/powerpoint/2010/main" val="9545770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135735" y="2272890"/>
            <a:ext cx="8088964" cy="1965281"/>
          </a:xfrm>
          <a:prstGeom prst="rect">
            <a:avLst/>
          </a:prstGeom>
          <a:solidFill>
            <a:schemeClr val="accent1">
              <a:lumMod val="40000"/>
              <a:lumOff val="60000"/>
            </a:schemeClr>
          </a:solidFill>
          <a:ln w="76200">
            <a:solidFill>
              <a:schemeClr val="accent1">
                <a:lumMod val="50000"/>
              </a:schemeClr>
            </a:solidFill>
          </a:ln>
        </p:spPr>
        <p:txBody>
          <a:bodyPr anchor="ct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9600" cap="none" dirty="0" smtClean="0">
                <a:solidFill>
                  <a:schemeClr val="tx1"/>
                </a:solidFill>
                <a:latin typeface="Times New Roman" panose="02020603050405020304" pitchFamily="18" charset="0"/>
                <a:cs typeface="Times New Roman" panose="02020603050405020304" pitchFamily="18" charset="0"/>
              </a:rPr>
              <a:t>Thank You!</a:t>
            </a:r>
            <a:endParaRPr lang="en-US" sz="9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221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TotalTime>
  <Words>438</Words>
  <Application>Microsoft Office PowerPoint</Application>
  <PresentationFormat>Widescreen</PresentationFormat>
  <Paragraphs>26</Paragraphs>
  <Slides>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The Impact of Early Marriage on Literacy and Education Attainment in Africa</vt:lpstr>
      <vt:lpstr>Big Idea</vt:lpstr>
      <vt:lpstr>Storyboard</vt:lpstr>
      <vt:lpstr>Storyboard</vt:lpstr>
      <vt:lpstr>Storyboard</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Plotly Package (Python)</dc:title>
  <dc:creator>Microsoft account</dc:creator>
  <cp:lastModifiedBy>Microsoft account</cp:lastModifiedBy>
  <cp:revision>35</cp:revision>
  <dcterms:created xsi:type="dcterms:W3CDTF">2022-09-18T12:54:45Z</dcterms:created>
  <dcterms:modified xsi:type="dcterms:W3CDTF">2022-11-22T12:00:26Z</dcterms:modified>
</cp:coreProperties>
</file>